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63"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5A4C134E-8FF5-473B-94BB-AB5B1A103582}" type="datetimeFigureOut">
              <a:rPr lang="en-US" smtClean="0"/>
              <a:t>11/28/2012</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5A7C3BB-902D-4981-9BA0-E49D6D335038}"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134E-8FF5-473B-94BB-AB5B1A103582}"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A7C3BB-902D-4981-9BA0-E49D6D335038}"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134E-8FF5-473B-94BB-AB5B1A103582}"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A7C3BB-902D-4981-9BA0-E49D6D335038}"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4C134E-8FF5-473B-94BB-AB5B1A103582}"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A7C3BB-902D-4981-9BA0-E49D6D335038}"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C134E-8FF5-473B-94BB-AB5B1A103582}"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A7C3BB-902D-4981-9BA0-E49D6D33503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A4C134E-8FF5-473B-94BB-AB5B1A103582}"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A7C3BB-902D-4981-9BA0-E49D6D335038}"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A4C134E-8FF5-473B-94BB-AB5B1A103582}" type="datetimeFigureOut">
              <a:rPr lang="en-US" smtClean="0"/>
              <a:t>11/28/2012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A7C3BB-902D-4981-9BA0-E49D6D335038}"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4C134E-8FF5-473B-94BB-AB5B1A103582}" type="datetimeFigureOut">
              <a:rPr lang="en-US" smtClean="0"/>
              <a:t>11/28/2012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A7C3BB-902D-4981-9BA0-E49D6D335038}"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C134E-8FF5-473B-94BB-AB5B1A103582}" type="datetimeFigureOut">
              <a:rPr lang="en-US" smtClean="0"/>
              <a:t>11/28/2012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A7C3BB-902D-4981-9BA0-E49D6D3350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C134E-8FF5-473B-94BB-AB5B1A103582}"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A7C3BB-902D-4981-9BA0-E49D6D3350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C134E-8FF5-473B-94BB-AB5B1A103582}"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A7C3BB-902D-4981-9BA0-E49D6D3350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5A4C134E-8FF5-473B-94BB-AB5B1A103582}" type="datetimeFigureOut">
              <a:rPr lang="en-US" smtClean="0"/>
              <a:t>11/28/2012</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5A7C3BB-902D-4981-9BA0-E49D6D3350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thumbnails.visually.netdna-cdn.com/the-evolution-of-the-book_50290aed00a7e.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BOOK OF EVOLUTION</a:t>
            </a:r>
            <a:endParaRPr lang="en-US" dirty="0"/>
          </a:p>
        </p:txBody>
      </p:sp>
      <p:sp>
        <p:nvSpPr>
          <p:cNvPr id="3" name="Subtitle 2"/>
          <p:cNvSpPr>
            <a:spLocks noGrp="1"/>
          </p:cNvSpPr>
          <p:nvPr>
            <p:ph type="subTitle" idx="1"/>
          </p:nvPr>
        </p:nvSpPr>
        <p:spPr/>
        <p:txBody>
          <a:bodyPr/>
          <a:lstStyle/>
          <a:p>
            <a:r>
              <a:rPr lang="en-US" dirty="0" smtClean="0"/>
              <a:t>Maria B.</a:t>
            </a:r>
            <a:endParaRPr lang="en-US" dirty="0"/>
          </a:p>
        </p:txBody>
      </p:sp>
    </p:spTree>
    <p:extLst>
      <p:ext uri="{BB962C8B-B14F-4D97-AF65-F5344CB8AC3E}">
        <p14:creationId xmlns:p14="http://schemas.microsoft.com/office/powerpoint/2010/main" val="196923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Dime novels are hot sellers and are printed on cheap, coarse paper.</a:t>
            </a:r>
            <a:endParaRPr lang="en-US" dirty="0"/>
          </a:p>
        </p:txBody>
      </p:sp>
      <p:sp>
        <p:nvSpPr>
          <p:cNvPr id="2" name="Title 1"/>
          <p:cNvSpPr>
            <a:spLocks noGrp="1"/>
          </p:cNvSpPr>
          <p:nvPr>
            <p:ph type="title"/>
          </p:nvPr>
        </p:nvSpPr>
        <p:spPr/>
        <p:txBody>
          <a:bodyPr/>
          <a:lstStyle/>
          <a:p>
            <a:r>
              <a:rPr lang="en-US" dirty="0" smtClean="0"/>
              <a:t>1860 A.D.</a:t>
            </a:r>
            <a:endParaRPr lang="en-US" dirty="0"/>
          </a:p>
        </p:txBody>
      </p:sp>
      <p:pic>
        <p:nvPicPr>
          <p:cNvPr id="2050" name="Picture 2" descr="C:\Users\mariab593186\AppData\Local\Microsoft\Windows\Temporary Internet Files\Content.IE5\BTNOM31K\MP90043939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3048000"/>
            <a:ext cx="2289048" cy="3428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574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U.S. has public libraries where people can access books. Cheap books reprints are published and called libraries.</a:t>
            </a:r>
            <a:endParaRPr lang="en-US" dirty="0"/>
          </a:p>
        </p:txBody>
      </p:sp>
      <p:sp>
        <p:nvSpPr>
          <p:cNvPr id="2" name="Title 1"/>
          <p:cNvSpPr>
            <a:spLocks noGrp="1"/>
          </p:cNvSpPr>
          <p:nvPr>
            <p:ph type="title"/>
          </p:nvPr>
        </p:nvSpPr>
        <p:spPr/>
        <p:txBody>
          <a:bodyPr/>
          <a:lstStyle/>
          <a:p>
            <a:r>
              <a:rPr lang="en-US" dirty="0" smtClean="0"/>
              <a:t>1875 A.D.</a:t>
            </a:r>
            <a:endParaRPr lang="en-US" dirty="0"/>
          </a:p>
        </p:txBody>
      </p:sp>
      <p:pic>
        <p:nvPicPr>
          <p:cNvPr id="8194" name="Picture 2" descr="C:\Users\mariab593186\AppData\Local\Microsoft\Windows\Temporary Internet Files\Content.IE5\E1YYDBRJ\MP90043941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378998"/>
            <a:ext cx="4419600" cy="2950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0606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Books begin to be sold very successfully online.</a:t>
            </a:r>
            <a:endParaRPr lang="en-US" dirty="0"/>
          </a:p>
        </p:txBody>
      </p:sp>
      <p:sp>
        <p:nvSpPr>
          <p:cNvPr id="2" name="Title 1"/>
          <p:cNvSpPr>
            <a:spLocks noGrp="1"/>
          </p:cNvSpPr>
          <p:nvPr>
            <p:ph type="title"/>
          </p:nvPr>
        </p:nvSpPr>
        <p:spPr/>
        <p:txBody>
          <a:bodyPr/>
          <a:lstStyle/>
          <a:p>
            <a:r>
              <a:rPr lang="en-US" dirty="0" smtClean="0"/>
              <a:t>1995 A.D.</a:t>
            </a:r>
            <a:endParaRPr lang="en-US" dirty="0"/>
          </a:p>
        </p:txBody>
      </p:sp>
      <p:pic>
        <p:nvPicPr>
          <p:cNvPr id="9218" name="Picture 2" descr="C:\Users\mariab593186\AppData\Local\Microsoft\Windows\Temporary Internet Files\Content.IE5\BTNOM31K\MP90038793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2820" y="2743200"/>
            <a:ext cx="2609088"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752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Retailer Amazon.com scans texts of 120000 books for the internet users as the demand for online books increases.</a:t>
            </a:r>
            <a:endParaRPr lang="en-US" dirty="0"/>
          </a:p>
        </p:txBody>
      </p:sp>
      <p:sp>
        <p:nvSpPr>
          <p:cNvPr id="2" name="Title 1"/>
          <p:cNvSpPr>
            <a:spLocks noGrp="1"/>
          </p:cNvSpPr>
          <p:nvPr>
            <p:ph type="title"/>
          </p:nvPr>
        </p:nvSpPr>
        <p:spPr/>
        <p:txBody>
          <a:bodyPr/>
          <a:lstStyle/>
          <a:p>
            <a:r>
              <a:rPr lang="en-US" dirty="0" smtClean="0"/>
              <a:t>2003 A.D </a:t>
            </a:r>
            <a:endParaRPr lang="en-US" dirty="0"/>
          </a:p>
        </p:txBody>
      </p:sp>
      <p:pic>
        <p:nvPicPr>
          <p:cNvPr id="3076" name="Picture 4" descr="C:\Users\mariab593186\AppData\Local\Microsoft\Windows\Temporary Internet Files\Content.IE5\E1YYDBRJ\MP90040927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3276600"/>
            <a:ext cx="2204219" cy="3314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020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Book snap Technology allows for the quick scanning of books so that they can be made more quickly available in digital PDF format. The technology could pave the way for the complete transfer of all books to a digital format.</a:t>
            </a:r>
            <a:endParaRPr lang="en-US" dirty="0"/>
          </a:p>
        </p:txBody>
      </p:sp>
      <p:sp>
        <p:nvSpPr>
          <p:cNvPr id="2" name="Title 1"/>
          <p:cNvSpPr>
            <a:spLocks noGrp="1"/>
          </p:cNvSpPr>
          <p:nvPr>
            <p:ph type="title"/>
          </p:nvPr>
        </p:nvSpPr>
        <p:spPr/>
        <p:txBody>
          <a:bodyPr/>
          <a:lstStyle/>
          <a:p>
            <a:r>
              <a:rPr lang="en-US" dirty="0" smtClean="0"/>
              <a:t>2008 A.D.</a:t>
            </a:r>
            <a:endParaRPr lang="en-US" dirty="0"/>
          </a:p>
        </p:txBody>
      </p:sp>
    </p:spTree>
    <p:extLst>
      <p:ext uri="{BB962C8B-B14F-4D97-AF65-F5344CB8AC3E}">
        <p14:creationId xmlns:p14="http://schemas.microsoft.com/office/powerpoint/2010/main" val="2202123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hlinkClick r:id="rId2"/>
              </a:rPr>
              <a:t>http://thumbnails.visually.netdna-cdn.com/the-evolution-of-the-book_50290aed00a7e.jpg</a:t>
            </a:r>
            <a:endParaRPr lang="en-US" dirty="0" smtClean="0"/>
          </a:p>
          <a:p>
            <a:r>
              <a:rPr lang="en-US" dirty="0"/>
              <a:t> </a:t>
            </a:r>
            <a:endParaRPr lang="en-US" dirty="0" smtClean="0"/>
          </a:p>
          <a:p>
            <a:r>
              <a:rPr lang="en-US" dirty="0" smtClean="0"/>
              <a:t>Pictures</a:t>
            </a:r>
          </a:p>
          <a:p>
            <a:r>
              <a:rPr lang="en-US" dirty="0" smtClean="0"/>
              <a:t>From clip art.</a:t>
            </a:r>
            <a:endParaRPr lang="en-US" dirty="0"/>
          </a:p>
        </p:txBody>
      </p:sp>
      <p:sp>
        <p:nvSpPr>
          <p:cNvPr id="2" name="Title 1"/>
          <p:cNvSpPr>
            <a:spLocks noGrp="1"/>
          </p:cNvSpPr>
          <p:nvPr>
            <p:ph type="title"/>
          </p:nvPr>
        </p:nvSpPr>
        <p:spPr/>
        <p:txBody>
          <a:bodyPr/>
          <a:lstStyle/>
          <a:p>
            <a:r>
              <a:rPr lang="en-US" dirty="0" smtClean="0"/>
              <a:t>Works Cited</a:t>
            </a:r>
            <a:endParaRPr lang="en-US" dirty="0"/>
          </a:p>
        </p:txBody>
      </p:sp>
    </p:spTree>
    <p:extLst>
      <p:ext uri="{BB962C8B-B14F-4D97-AF65-F5344CB8AC3E}">
        <p14:creationId xmlns:p14="http://schemas.microsoft.com/office/powerpoint/2010/main" val="16630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Sumerian clay tablets and the origin of writing</a:t>
            </a:r>
          </a:p>
          <a:p>
            <a:r>
              <a:rPr lang="en-US" dirty="0" smtClean="0"/>
              <a:t>Ancient people in the Southern Mesopotamia called Sumerians used a cuneiform alphabet, symbols that were pressed into clay with a triangular stylus writing utensil. </a:t>
            </a:r>
            <a:endParaRPr lang="en-US" dirty="0"/>
          </a:p>
        </p:txBody>
      </p:sp>
      <p:sp>
        <p:nvSpPr>
          <p:cNvPr id="2" name="Title 1"/>
          <p:cNvSpPr>
            <a:spLocks noGrp="1"/>
          </p:cNvSpPr>
          <p:nvPr>
            <p:ph type="title"/>
          </p:nvPr>
        </p:nvSpPr>
        <p:spPr/>
        <p:txBody>
          <a:bodyPr/>
          <a:lstStyle/>
          <a:p>
            <a:r>
              <a:rPr lang="en-US" dirty="0" smtClean="0"/>
              <a:t>3500 B.C.</a:t>
            </a:r>
            <a:endParaRPr lang="en-US" dirty="0"/>
          </a:p>
        </p:txBody>
      </p:sp>
      <p:pic>
        <p:nvPicPr>
          <p:cNvPr id="1026" name="Picture 2" descr="C:\Users\mariab593186\AppData\Local\Microsoft\Windows\Temporary Internet Files\Content.IE5\IHSU6P7T\MC90043554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00800" y="4648200"/>
            <a:ext cx="1765300" cy="1765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1462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Writing developed </a:t>
            </a:r>
          </a:p>
          <a:p>
            <a:r>
              <a:rPr lang="en-US" dirty="0" smtClean="0"/>
              <a:t>There was a left to right , right to left, top and bottom, and back and forth. Hebrews and some others kept right to left writing.</a:t>
            </a:r>
            <a:endParaRPr lang="en-US" dirty="0"/>
          </a:p>
        </p:txBody>
      </p:sp>
      <p:sp>
        <p:nvSpPr>
          <p:cNvPr id="2" name="Title 1"/>
          <p:cNvSpPr>
            <a:spLocks noGrp="1"/>
          </p:cNvSpPr>
          <p:nvPr>
            <p:ph type="title"/>
          </p:nvPr>
        </p:nvSpPr>
        <p:spPr/>
        <p:txBody>
          <a:bodyPr/>
          <a:lstStyle/>
          <a:p>
            <a:r>
              <a:rPr lang="en-US" dirty="0" smtClean="0"/>
              <a:t>600 B.C.</a:t>
            </a:r>
            <a:endParaRPr lang="en-US" dirty="0"/>
          </a:p>
        </p:txBody>
      </p:sp>
      <p:pic>
        <p:nvPicPr>
          <p:cNvPr id="1026" name="Picture 2" descr="C:\Users\mariab593186\AppData\Local\Microsoft\Windows\Temporary Internet Files\Content.IE5\BTNOM31K\MP90043946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3886200"/>
            <a:ext cx="3581400" cy="27116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3530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earliest manuscripts were written on parchment, made of calf sheep or goat skin. The hand written books were decorated with gold or silver. Striking colors and detailed designs.</a:t>
            </a:r>
            <a:endParaRPr lang="en-US" dirty="0"/>
          </a:p>
        </p:txBody>
      </p:sp>
      <p:sp>
        <p:nvSpPr>
          <p:cNvPr id="2" name="Title 1"/>
          <p:cNvSpPr>
            <a:spLocks noGrp="1"/>
          </p:cNvSpPr>
          <p:nvPr>
            <p:ph type="title"/>
          </p:nvPr>
        </p:nvSpPr>
        <p:spPr/>
        <p:txBody>
          <a:bodyPr/>
          <a:lstStyle/>
          <a:p>
            <a:r>
              <a:rPr lang="en-US" dirty="0" smtClean="0"/>
              <a:t>400-600 A.D.</a:t>
            </a:r>
            <a:endParaRPr lang="en-US" dirty="0"/>
          </a:p>
        </p:txBody>
      </p:sp>
      <p:pic>
        <p:nvPicPr>
          <p:cNvPr id="2050" name="Picture 2" descr="C:\Users\mariab593186\AppData\Local\Microsoft\Windows\Temporary Internet Files\Content.IE5\IHSU6P7T\MC90043926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4114800"/>
            <a:ext cx="251460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mariab593186\AppData\Local\Microsoft\Windows\Temporary Internet Files\Content.IE5\IHSU6P7T\MC90043838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810000"/>
            <a:ext cx="2593848" cy="2591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649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first Book printed on paper in China. They used a block of wood that had characters carved in reverse relief. Ink was placed on the woodblock to create multiple copies on paper or parchment.</a:t>
            </a:r>
            <a:endParaRPr lang="en-US" dirty="0"/>
          </a:p>
        </p:txBody>
      </p:sp>
      <p:sp>
        <p:nvSpPr>
          <p:cNvPr id="2" name="Title 1"/>
          <p:cNvSpPr>
            <a:spLocks noGrp="1"/>
          </p:cNvSpPr>
          <p:nvPr>
            <p:ph type="title"/>
          </p:nvPr>
        </p:nvSpPr>
        <p:spPr/>
        <p:txBody>
          <a:bodyPr/>
          <a:lstStyle/>
          <a:p>
            <a:r>
              <a:rPr lang="en-US" dirty="0" smtClean="0"/>
              <a:t>868 A.D.</a:t>
            </a:r>
            <a:endParaRPr lang="en-US" dirty="0"/>
          </a:p>
        </p:txBody>
      </p:sp>
      <p:pic>
        <p:nvPicPr>
          <p:cNvPr id="3074" name="Picture 2" descr="C:\Users\mariab593186\AppData\Local\Microsoft\Windows\Temporary Internet Files\Content.IE5\GIG4K9ND\MP90040080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487" y="4213167"/>
            <a:ext cx="2903913" cy="232313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ariab593186\AppData\Local\Microsoft\Windows\Temporary Internet Files\Content.IE5\GIG4K9ND\MP90038273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3749040"/>
            <a:ext cx="2057400" cy="288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953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first record of block printing in Egypt</a:t>
            </a:r>
            <a:endParaRPr lang="en-US" dirty="0"/>
          </a:p>
        </p:txBody>
      </p:sp>
      <p:sp>
        <p:nvSpPr>
          <p:cNvPr id="2" name="Title 1"/>
          <p:cNvSpPr>
            <a:spLocks noGrp="1"/>
          </p:cNvSpPr>
          <p:nvPr>
            <p:ph type="title"/>
          </p:nvPr>
        </p:nvSpPr>
        <p:spPr/>
        <p:txBody>
          <a:bodyPr>
            <a:normAutofit/>
          </a:bodyPr>
          <a:lstStyle/>
          <a:p>
            <a:r>
              <a:rPr lang="en-US" dirty="0" smtClean="0"/>
              <a:t>1250 A.D. </a:t>
            </a:r>
            <a:endParaRPr lang="en-US" dirty="0"/>
          </a:p>
        </p:txBody>
      </p:sp>
      <p:pic>
        <p:nvPicPr>
          <p:cNvPr id="4098" name="Picture 2" descr="C:\Users\mariab593186\AppData\Local\Microsoft\Windows\Temporary Internet Files\Content.IE5\BTNOM31K\MP90040276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668" y="3200400"/>
            <a:ext cx="2504661" cy="3131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118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Printing books on paper becomes more widespread in Europe.</a:t>
            </a:r>
            <a:endParaRPr lang="en-US" dirty="0"/>
          </a:p>
        </p:txBody>
      </p:sp>
      <p:sp>
        <p:nvSpPr>
          <p:cNvPr id="2" name="Title 1"/>
          <p:cNvSpPr>
            <a:spLocks noGrp="1"/>
          </p:cNvSpPr>
          <p:nvPr>
            <p:ph type="title"/>
          </p:nvPr>
        </p:nvSpPr>
        <p:spPr/>
        <p:txBody>
          <a:bodyPr/>
          <a:lstStyle/>
          <a:p>
            <a:r>
              <a:rPr lang="en-US" dirty="0" smtClean="0"/>
              <a:t>1490 A.D.</a:t>
            </a:r>
            <a:endParaRPr lang="en-US" dirty="0"/>
          </a:p>
        </p:txBody>
      </p:sp>
      <p:pic>
        <p:nvPicPr>
          <p:cNvPr id="5122" name="Picture 2" descr="C:\Users\mariab593186\AppData\Local\Microsoft\Windows\Temporary Internet Files\Content.IE5\GIG4K9ND\MC90043232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4503" y="2895600"/>
            <a:ext cx="2460097" cy="3274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307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England middle class literacy grows, about 35000 books have been printed with about 10 million copies made.</a:t>
            </a:r>
            <a:endParaRPr lang="en-US" dirty="0"/>
          </a:p>
        </p:txBody>
      </p:sp>
      <p:sp>
        <p:nvSpPr>
          <p:cNvPr id="2" name="Title 1"/>
          <p:cNvSpPr>
            <a:spLocks noGrp="1"/>
          </p:cNvSpPr>
          <p:nvPr>
            <p:ph type="title"/>
          </p:nvPr>
        </p:nvSpPr>
        <p:spPr/>
        <p:txBody>
          <a:bodyPr>
            <a:normAutofit/>
          </a:bodyPr>
          <a:lstStyle/>
          <a:p>
            <a:r>
              <a:rPr lang="en-US" dirty="0" smtClean="0"/>
              <a:t>1500 A.D. </a:t>
            </a:r>
            <a:endParaRPr lang="en-US" dirty="0"/>
          </a:p>
        </p:txBody>
      </p:sp>
      <p:pic>
        <p:nvPicPr>
          <p:cNvPr id="6146" name="Picture 2" descr="C:\Users\mariab593186\AppData\Local\Microsoft\Windows\Temporary Internet Files\Content.IE5\GIG4K9ND\MP90040713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3733800"/>
            <a:ext cx="3067050" cy="245364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mariab593186\AppData\Local\Microsoft\Windows\Temporary Internet Files\Content.IE5\GIG4K9ND\MC9001555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3267034"/>
            <a:ext cx="3962400" cy="3303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609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2620962"/>
          </a:xfrm>
        </p:spPr>
        <p:txBody>
          <a:bodyPr>
            <a:normAutofit/>
          </a:bodyPr>
          <a:lstStyle/>
          <a:p>
            <a:r>
              <a:rPr lang="en-US" dirty="0" smtClean="0"/>
              <a:t>1774 A.D. </a:t>
            </a:r>
            <a:r>
              <a:rPr lang="en-US" sz="4000" dirty="0" smtClean="0">
                <a:solidFill>
                  <a:schemeClr val="tx1"/>
                </a:solidFill>
              </a:rPr>
              <a:t>Chlorine is discovered and will eventually bleach the paper used in books.</a:t>
            </a:r>
            <a:endParaRPr lang="en-US" sz="4000" dirty="0">
              <a:solidFill>
                <a:schemeClr val="tx1"/>
              </a:solidFill>
            </a:endParaRPr>
          </a:p>
        </p:txBody>
      </p:sp>
      <p:sp>
        <p:nvSpPr>
          <p:cNvPr id="3" name="Document"/>
          <p:cNvSpPr>
            <a:spLocks noEditPoints="1" noChangeArrowheads="1"/>
          </p:cNvSpPr>
          <p:nvPr/>
        </p:nvSpPr>
        <p:spPr bwMode="auto">
          <a:xfrm>
            <a:off x="3861089" y="3442855"/>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650741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47</TotalTime>
  <Words>348</Words>
  <Application>Microsoft Office PowerPoint</Application>
  <PresentationFormat>On-screen Show (4:3)</PresentationFormat>
  <Paragraphs>34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Hardcover</vt:lpstr>
      <vt:lpstr>BOOK OF EVOLUTION</vt:lpstr>
      <vt:lpstr>3500 B.C.</vt:lpstr>
      <vt:lpstr>600 B.C.</vt:lpstr>
      <vt:lpstr>400-600 A.D.</vt:lpstr>
      <vt:lpstr>868 A.D.</vt:lpstr>
      <vt:lpstr>1250 A.D. </vt:lpstr>
      <vt:lpstr>1490 A.D.</vt:lpstr>
      <vt:lpstr>1500 A.D. </vt:lpstr>
      <vt:lpstr>1774 A.D. Chlorine is discovered and will eventually bleach the paper used in books.</vt:lpstr>
      <vt:lpstr>1860 A.D.</vt:lpstr>
      <vt:lpstr>1875 A.D.</vt:lpstr>
      <vt:lpstr>1995 A.D.</vt:lpstr>
      <vt:lpstr>2003 A.D </vt:lpstr>
      <vt:lpstr>2008 A.D.</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OF EVOLUTION</dc:title>
  <dc:creator>acs</dc:creator>
  <cp:lastModifiedBy>acs</cp:lastModifiedBy>
  <cp:revision>5</cp:revision>
  <dcterms:created xsi:type="dcterms:W3CDTF">2012-11-20T14:17:54Z</dcterms:created>
  <dcterms:modified xsi:type="dcterms:W3CDTF">2012-11-28T14:13:23Z</dcterms:modified>
</cp:coreProperties>
</file>